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Ubuntu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Open Sans Light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42" Type="http://schemas.openxmlformats.org/officeDocument/2006/relationships/font" Target="fonts/OpenSansLight-regular.fntdata"/><Relationship Id="rId41" Type="http://schemas.openxmlformats.org/officeDocument/2006/relationships/font" Target="fonts/Lato-boldItalic.fntdata"/><Relationship Id="rId44" Type="http://schemas.openxmlformats.org/officeDocument/2006/relationships/font" Target="fonts/OpenSansLight-italic.fntdata"/><Relationship Id="rId43" Type="http://schemas.openxmlformats.org/officeDocument/2006/relationships/font" Target="fonts/OpenSansLight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OpenSans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Lato-bold.fntdata"/><Relationship Id="rId38" Type="http://schemas.openxmlformats.org/officeDocument/2006/relationships/font" Target="fonts/La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Ubuntu-regular.fntdata"/><Relationship Id="rId25" Type="http://schemas.openxmlformats.org/officeDocument/2006/relationships/slide" Target="slides/slide19.xml"/><Relationship Id="rId28" Type="http://schemas.openxmlformats.org/officeDocument/2006/relationships/font" Target="fonts/Ubuntu-italic.fntdata"/><Relationship Id="rId27" Type="http://schemas.openxmlformats.org/officeDocument/2006/relationships/font" Target="fonts/Ubuntu-bold.fntdata"/><Relationship Id="rId29" Type="http://schemas.openxmlformats.org/officeDocument/2006/relationships/font" Target="fonts/Ubuntu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8715411228_7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8715411228_7_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8715411228_7_1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a666f6eab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a666f6eab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Rambo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a666f6eab6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a666f6eab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a666f6eab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a666f6eab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a666f6eab6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a666f6eab6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a666f6eab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a666f6eab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a666f6eab6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a666f6eab6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a666f6eab6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a666f6eab6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a666f6eab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a666f6eab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a666f6eab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a666f6eab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a666f6ea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a666f6ea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666f6eab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a666f6eab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a666f6eab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a666f6eab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a666f6eab6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a666f6eab6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a666f6eab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a666f6eab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a666f6eab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a666f6eab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fefc488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7fefc488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a666f6eab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a666f6eab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cture Slide">
  <p:cSld name="Full Picture Slid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9" name="Google Shape;229;p19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30" name="Google Shape;230;p19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1" name="Google Shape;231;p19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32" name="Google Shape;232;p19"/>
          <p:cNvCxnSpPr/>
          <p:nvPr/>
        </p:nvCxnSpPr>
        <p:spPr>
          <a:xfrm rot="10800000">
            <a:off x="1563473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p19"/>
          <p:cNvSpPr txBox="1"/>
          <p:nvPr/>
        </p:nvSpPr>
        <p:spPr>
          <a:xfrm>
            <a:off x="629838" y="4744706"/>
            <a:ext cx="889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HCI AT82.09</a:t>
            </a:r>
            <a:endParaRPr b="0" sz="800" cap="none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Team 01">
  <p:cSld name="Our Team 0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6" name="Google Shape;236;p20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37" name="Google Shape;237;p20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39" name="Google Shape;239;p20"/>
          <p:cNvCxnSpPr/>
          <p:nvPr/>
        </p:nvCxnSpPr>
        <p:spPr>
          <a:xfrm rot="10800000">
            <a:off x="1464557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p20"/>
          <p:cNvSpPr txBox="1"/>
          <p:nvPr/>
        </p:nvSpPr>
        <p:spPr>
          <a:xfrm>
            <a:off x="629838" y="4744706"/>
            <a:ext cx="889399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  <p:sp>
        <p:nvSpPr>
          <p:cNvPr id="241" name="Google Shape;241;p20"/>
          <p:cNvSpPr/>
          <p:nvPr>
            <p:ph idx="2" type="pic"/>
          </p:nvPr>
        </p:nvSpPr>
        <p:spPr>
          <a:xfrm>
            <a:off x="1854549" y="1314450"/>
            <a:ext cx="1485900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0"/>
          <p:cNvSpPr/>
          <p:nvPr>
            <p:ph idx="3" type="pic"/>
          </p:nvPr>
        </p:nvSpPr>
        <p:spPr>
          <a:xfrm>
            <a:off x="3837842" y="1314450"/>
            <a:ext cx="1485900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20"/>
          <p:cNvSpPr/>
          <p:nvPr>
            <p:ph idx="4" type="pic"/>
          </p:nvPr>
        </p:nvSpPr>
        <p:spPr>
          <a:xfrm>
            <a:off x="5826786" y="1314450"/>
            <a:ext cx="1485900" cy="18764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Team 02">
  <p:cSld name="Our Team 0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6" name="Google Shape;246;p21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47" name="Google Shape;247;p21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9" name="Google Shape;249;p21"/>
          <p:cNvCxnSpPr/>
          <p:nvPr/>
        </p:nvCxnSpPr>
        <p:spPr>
          <a:xfrm rot="10800000">
            <a:off x="1517312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21"/>
          <p:cNvSpPr txBox="1"/>
          <p:nvPr/>
        </p:nvSpPr>
        <p:spPr>
          <a:xfrm>
            <a:off x="629838" y="4744706"/>
            <a:ext cx="889399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Paper Reading 14</a:t>
            </a:r>
            <a:endParaRPr b="0" sz="800" cap="none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1" name="Google Shape;251;p21"/>
          <p:cNvSpPr/>
          <p:nvPr>
            <p:ph idx="2" type="pic"/>
          </p:nvPr>
        </p:nvSpPr>
        <p:spPr>
          <a:xfrm>
            <a:off x="628650" y="1314450"/>
            <a:ext cx="1882215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21"/>
          <p:cNvSpPr/>
          <p:nvPr>
            <p:ph idx="3" type="pic"/>
          </p:nvPr>
        </p:nvSpPr>
        <p:spPr>
          <a:xfrm>
            <a:off x="2627499" y="1314450"/>
            <a:ext cx="1882215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21"/>
          <p:cNvSpPr/>
          <p:nvPr>
            <p:ph idx="4" type="pic"/>
          </p:nvPr>
        </p:nvSpPr>
        <p:spPr>
          <a:xfrm>
            <a:off x="4626349" y="1314450"/>
            <a:ext cx="1882215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21"/>
          <p:cNvSpPr/>
          <p:nvPr>
            <p:ph idx="5" type="pic"/>
          </p:nvPr>
        </p:nvSpPr>
        <p:spPr>
          <a:xfrm>
            <a:off x="6625198" y="1314450"/>
            <a:ext cx="1882215" cy="18764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Team 03">
  <p:cSld name="Our Team 03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7" name="Google Shape;257;p22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58" name="Google Shape;258;p22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0" name="Google Shape;260;p22"/>
          <p:cNvCxnSpPr/>
          <p:nvPr/>
        </p:nvCxnSpPr>
        <p:spPr>
          <a:xfrm rot="10800000">
            <a:off x="1464557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22"/>
          <p:cNvSpPr txBox="1"/>
          <p:nvPr/>
        </p:nvSpPr>
        <p:spPr>
          <a:xfrm>
            <a:off x="629838" y="4744706"/>
            <a:ext cx="889399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  <p:sp>
        <p:nvSpPr>
          <p:cNvPr id="262" name="Google Shape;262;p22"/>
          <p:cNvSpPr/>
          <p:nvPr>
            <p:ph idx="2" type="pic"/>
          </p:nvPr>
        </p:nvSpPr>
        <p:spPr>
          <a:xfrm>
            <a:off x="628650" y="1314450"/>
            <a:ext cx="1485900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22"/>
          <p:cNvSpPr/>
          <p:nvPr>
            <p:ph idx="3" type="pic"/>
          </p:nvPr>
        </p:nvSpPr>
        <p:spPr>
          <a:xfrm>
            <a:off x="2228849" y="1314450"/>
            <a:ext cx="1485900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22"/>
          <p:cNvSpPr/>
          <p:nvPr>
            <p:ph idx="4" type="pic"/>
          </p:nvPr>
        </p:nvSpPr>
        <p:spPr>
          <a:xfrm>
            <a:off x="3829050" y="1314450"/>
            <a:ext cx="1485900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2"/>
          <p:cNvSpPr/>
          <p:nvPr>
            <p:ph idx="5" type="pic"/>
          </p:nvPr>
        </p:nvSpPr>
        <p:spPr>
          <a:xfrm>
            <a:off x="5429250" y="1314450"/>
            <a:ext cx="1485900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22"/>
          <p:cNvSpPr/>
          <p:nvPr>
            <p:ph idx="6" type="pic"/>
          </p:nvPr>
        </p:nvSpPr>
        <p:spPr>
          <a:xfrm>
            <a:off x="7025282" y="1314450"/>
            <a:ext cx="1485900" cy="18764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icture at Left">
  <p:cSld name="Slide with Picture at Lef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23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5119688" y="248926"/>
            <a:ext cx="3395663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71" name="Google Shape;271;p23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5119688" y="710105"/>
            <a:ext cx="3395663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3" name="Google Shape;273;p23"/>
          <p:cNvCxnSpPr/>
          <p:nvPr/>
        </p:nvCxnSpPr>
        <p:spPr>
          <a:xfrm rot="10800000">
            <a:off x="5918200" y="4817624"/>
            <a:ext cx="219861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" name="Google Shape;274;p23"/>
          <p:cNvSpPr txBox="1"/>
          <p:nvPr/>
        </p:nvSpPr>
        <p:spPr>
          <a:xfrm>
            <a:off x="5119688" y="4744706"/>
            <a:ext cx="8894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Services 01">
  <p:cSld name="Our Services 0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>
            <p:ph idx="2" type="pic"/>
          </p:nvPr>
        </p:nvSpPr>
        <p:spPr>
          <a:xfrm>
            <a:off x="628650" y="1152525"/>
            <a:ext cx="3878731" cy="2118213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24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8" name="Google Shape;278;p24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79" name="Google Shape;279;p24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81" name="Google Shape;281;p24"/>
          <p:cNvCxnSpPr/>
          <p:nvPr/>
        </p:nvCxnSpPr>
        <p:spPr>
          <a:xfrm rot="10800000">
            <a:off x="1464557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2" name="Google Shape;282;p24"/>
          <p:cNvSpPr txBox="1"/>
          <p:nvPr/>
        </p:nvSpPr>
        <p:spPr>
          <a:xfrm>
            <a:off x="629838" y="4744706"/>
            <a:ext cx="889399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  <p:sp>
        <p:nvSpPr>
          <p:cNvPr id="283" name="Google Shape;283;p24"/>
          <p:cNvSpPr/>
          <p:nvPr>
            <p:ph idx="3" type="pic"/>
          </p:nvPr>
        </p:nvSpPr>
        <p:spPr>
          <a:xfrm>
            <a:off x="4632450" y="1152525"/>
            <a:ext cx="3878731" cy="21182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Services 02">
  <p:cSld name="Our Services 02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/>
          <p:nvPr>
            <p:ph idx="2" type="pic"/>
          </p:nvPr>
        </p:nvSpPr>
        <p:spPr>
          <a:xfrm>
            <a:off x="628650" y="1152525"/>
            <a:ext cx="2543175" cy="2443163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25"/>
          <p:cNvSpPr/>
          <p:nvPr>
            <p:ph idx="3" type="pic"/>
          </p:nvPr>
        </p:nvSpPr>
        <p:spPr>
          <a:xfrm>
            <a:off x="5972175" y="1152525"/>
            <a:ext cx="2543175" cy="2443163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25"/>
          <p:cNvSpPr/>
          <p:nvPr>
            <p:ph idx="4" type="pic"/>
          </p:nvPr>
        </p:nvSpPr>
        <p:spPr>
          <a:xfrm>
            <a:off x="3300413" y="1152525"/>
            <a:ext cx="2543175" cy="2443163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25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9" name="Google Shape;289;p25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90" name="Google Shape;290;p25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92" name="Google Shape;292;p25"/>
          <p:cNvCxnSpPr/>
          <p:nvPr/>
        </p:nvCxnSpPr>
        <p:spPr>
          <a:xfrm rot="10800000">
            <a:off x="1464557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" name="Google Shape;293;p25"/>
          <p:cNvSpPr txBox="1"/>
          <p:nvPr/>
        </p:nvSpPr>
        <p:spPr>
          <a:xfrm>
            <a:off x="629838" y="4744706"/>
            <a:ext cx="889399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icture at Right">
  <p:cSld name="Slide with Picture at Righ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26"/>
          <p:cNvSpPr/>
          <p:nvPr/>
        </p:nvSpPr>
        <p:spPr>
          <a:xfrm>
            <a:off x="3795713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7" name="Google Shape;297;p26"/>
          <p:cNvSpPr txBox="1"/>
          <p:nvPr>
            <p:ph type="title"/>
          </p:nvPr>
        </p:nvSpPr>
        <p:spPr>
          <a:xfrm>
            <a:off x="628650" y="248926"/>
            <a:ext cx="3395663" cy="862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98" name="Google Shape;298;p26"/>
          <p:cNvSpPr txBox="1"/>
          <p:nvPr/>
        </p:nvSpPr>
        <p:spPr>
          <a:xfrm>
            <a:off x="3817738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628650" y="1232409"/>
            <a:ext cx="3395663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00" name="Google Shape;300;p26"/>
          <p:cNvCxnSpPr/>
          <p:nvPr/>
        </p:nvCxnSpPr>
        <p:spPr>
          <a:xfrm rot="10800000">
            <a:off x="1427163" y="4817624"/>
            <a:ext cx="219861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1" name="Google Shape;301;p26"/>
          <p:cNvSpPr txBox="1"/>
          <p:nvPr/>
        </p:nvSpPr>
        <p:spPr>
          <a:xfrm>
            <a:off x="628650" y="4744706"/>
            <a:ext cx="8894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ortfolio 01">
  <p:cSld name="Our Portfolio 0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/>
          <p:nvPr>
            <p:ph idx="2" type="pic"/>
          </p:nvPr>
        </p:nvSpPr>
        <p:spPr>
          <a:xfrm>
            <a:off x="628650" y="1152525"/>
            <a:ext cx="3878731" cy="2739955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28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6" name="Google Shape;306;p28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07" name="Google Shape;307;p28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8" name="Google Shape;308;p28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09" name="Google Shape;309;p28"/>
          <p:cNvCxnSpPr/>
          <p:nvPr/>
        </p:nvCxnSpPr>
        <p:spPr>
          <a:xfrm rot="10800000">
            <a:off x="1464557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" name="Google Shape;310;p28"/>
          <p:cNvSpPr txBox="1"/>
          <p:nvPr/>
        </p:nvSpPr>
        <p:spPr>
          <a:xfrm>
            <a:off x="629838" y="4744706"/>
            <a:ext cx="889399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  <p:sp>
        <p:nvSpPr>
          <p:cNvPr id="311" name="Google Shape;311;p28"/>
          <p:cNvSpPr/>
          <p:nvPr>
            <p:ph idx="3" type="pic"/>
          </p:nvPr>
        </p:nvSpPr>
        <p:spPr>
          <a:xfrm>
            <a:off x="4632450" y="1152525"/>
            <a:ext cx="3878731" cy="27399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ortfolio 02">
  <p:cSld name="Our Portfolio 0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/>
          <p:nvPr>
            <p:ph idx="2" type="pic"/>
          </p:nvPr>
        </p:nvSpPr>
        <p:spPr>
          <a:xfrm>
            <a:off x="628650" y="1149280"/>
            <a:ext cx="2526558" cy="1881188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29"/>
          <p:cNvSpPr/>
          <p:nvPr>
            <p:ph idx="3" type="pic"/>
          </p:nvPr>
        </p:nvSpPr>
        <p:spPr>
          <a:xfrm>
            <a:off x="5984623" y="1149280"/>
            <a:ext cx="2526558" cy="1881188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29"/>
          <p:cNvSpPr/>
          <p:nvPr>
            <p:ph idx="4" type="pic"/>
          </p:nvPr>
        </p:nvSpPr>
        <p:spPr>
          <a:xfrm>
            <a:off x="3308721" y="2606082"/>
            <a:ext cx="2526558" cy="1881188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29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17" name="Google Shape;317;p29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29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20" name="Google Shape;320;p29"/>
          <p:cNvCxnSpPr/>
          <p:nvPr/>
        </p:nvCxnSpPr>
        <p:spPr>
          <a:xfrm rot="10800000">
            <a:off x="1464557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1" name="Google Shape;321;p29"/>
          <p:cNvSpPr txBox="1"/>
          <p:nvPr/>
        </p:nvSpPr>
        <p:spPr>
          <a:xfrm>
            <a:off x="629838" y="4744706"/>
            <a:ext cx="889399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roducts 03">
  <p:cSld name="Our Products 03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/>
          <p:nvPr>
            <p:ph idx="2" type="pic"/>
          </p:nvPr>
        </p:nvSpPr>
        <p:spPr>
          <a:xfrm>
            <a:off x="5967779" y="1149280"/>
            <a:ext cx="2547571" cy="284494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30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5" name="Google Shape;325;p30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26" name="Google Shape;326;p30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7" name="Google Shape;327;p30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8" name="Google Shape;328;p30"/>
          <p:cNvCxnSpPr/>
          <p:nvPr/>
        </p:nvCxnSpPr>
        <p:spPr>
          <a:xfrm rot="10800000">
            <a:off x="1464557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p30"/>
          <p:cNvSpPr txBox="1"/>
          <p:nvPr/>
        </p:nvSpPr>
        <p:spPr>
          <a:xfrm>
            <a:off x="629838" y="4744706"/>
            <a:ext cx="889399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  <p:sp>
        <p:nvSpPr>
          <p:cNvPr id="330" name="Google Shape;330;p30"/>
          <p:cNvSpPr/>
          <p:nvPr>
            <p:ph idx="3" type="pic"/>
          </p:nvPr>
        </p:nvSpPr>
        <p:spPr>
          <a:xfrm>
            <a:off x="628650" y="1149280"/>
            <a:ext cx="2547571" cy="284494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30"/>
          <p:cNvSpPr/>
          <p:nvPr>
            <p:ph idx="4" type="pic"/>
          </p:nvPr>
        </p:nvSpPr>
        <p:spPr>
          <a:xfrm>
            <a:off x="3298214" y="1149280"/>
            <a:ext cx="2547571" cy="28449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roducts 04">
  <p:cSld name="Our Products 04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4" name="Google Shape;334;p31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35" name="Google Shape;335;p31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6" name="Google Shape;336;p31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7" name="Google Shape;337;p31"/>
          <p:cNvCxnSpPr/>
          <p:nvPr/>
        </p:nvCxnSpPr>
        <p:spPr>
          <a:xfrm rot="10800000">
            <a:off x="1464557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8" name="Google Shape;338;p31"/>
          <p:cNvSpPr txBox="1"/>
          <p:nvPr/>
        </p:nvSpPr>
        <p:spPr>
          <a:xfrm>
            <a:off x="629838" y="4744706"/>
            <a:ext cx="889399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  <p:sp>
        <p:nvSpPr>
          <p:cNvPr id="339" name="Google Shape;339;p31"/>
          <p:cNvSpPr/>
          <p:nvPr>
            <p:ph idx="2" type="pic"/>
          </p:nvPr>
        </p:nvSpPr>
        <p:spPr>
          <a:xfrm>
            <a:off x="628650" y="1149280"/>
            <a:ext cx="1888190" cy="2852476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31"/>
          <p:cNvSpPr/>
          <p:nvPr>
            <p:ph idx="3" type="pic"/>
          </p:nvPr>
        </p:nvSpPr>
        <p:spPr>
          <a:xfrm>
            <a:off x="2628154" y="1149280"/>
            <a:ext cx="1888190" cy="2852476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31"/>
          <p:cNvSpPr/>
          <p:nvPr>
            <p:ph idx="4" type="pic"/>
          </p:nvPr>
        </p:nvSpPr>
        <p:spPr>
          <a:xfrm>
            <a:off x="4627657" y="1149280"/>
            <a:ext cx="1888189" cy="2852476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1"/>
          <p:cNvSpPr/>
          <p:nvPr>
            <p:ph idx="5" type="pic"/>
          </p:nvPr>
        </p:nvSpPr>
        <p:spPr>
          <a:xfrm>
            <a:off x="6627160" y="1149280"/>
            <a:ext cx="1888190" cy="285247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roducts in iPhone">
  <p:cSld name="Our Products in iPhone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0081" y="1076325"/>
            <a:ext cx="2291374" cy="401186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6" name="Google Shape;346;p32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47" name="Google Shape;347;p32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49" name="Google Shape;349;p32"/>
          <p:cNvCxnSpPr/>
          <p:nvPr/>
        </p:nvCxnSpPr>
        <p:spPr>
          <a:xfrm rot="10800000">
            <a:off x="1464557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0" name="Google Shape;350;p32"/>
          <p:cNvSpPr txBox="1"/>
          <p:nvPr/>
        </p:nvSpPr>
        <p:spPr>
          <a:xfrm>
            <a:off x="629838" y="4744706"/>
            <a:ext cx="889399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  <p:sp>
        <p:nvSpPr>
          <p:cNvPr id="351" name="Google Shape;351;p32"/>
          <p:cNvSpPr/>
          <p:nvPr>
            <p:ph idx="2" type="pic"/>
          </p:nvPr>
        </p:nvSpPr>
        <p:spPr>
          <a:xfrm>
            <a:off x="1059656" y="1712119"/>
            <a:ext cx="1443038" cy="2490788"/>
          </a:xfrm>
          <a:prstGeom prst="rect">
            <a:avLst/>
          </a:prstGeom>
          <a:noFill/>
          <a:ln>
            <a:noFill/>
          </a:ln>
        </p:spPr>
      </p:sp>
      <p:pic>
        <p:nvPicPr>
          <p:cNvPr id="352" name="Google Shape;35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31879" y="1076325"/>
            <a:ext cx="2291374" cy="401186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2"/>
          <p:cNvSpPr/>
          <p:nvPr>
            <p:ph idx="3" type="pic"/>
          </p:nvPr>
        </p:nvSpPr>
        <p:spPr>
          <a:xfrm>
            <a:off x="3131454" y="1712119"/>
            <a:ext cx="1443038" cy="24907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roducts in MacBook">
  <p:cSld name="Our Products in MacBook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452" y="1187989"/>
            <a:ext cx="4941884" cy="323123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3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7" name="Google Shape;357;p33"/>
          <p:cNvSpPr txBox="1"/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58" name="Google Shape;358;p33"/>
          <p:cNvSpPr txBox="1"/>
          <p:nvPr/>
        </p:nvSpPr>
        <p:spPr>
          <a:xfrm>
            <a:off x="8308775" y="4749759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1"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9" name="Google Shape;359;p33"/>
          <p:cNvSpPr txBox="1"/>
          <p:nvPr>
            <p:ph idx="1" type="body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0" name="Google Shape;360;p33"/>
          <p:cNvCxnSpPr/>
          <p:nvPr/>
        </p:nvCxnSpPr>
        <p:spPr>
          <a:xfrm rot="10800000">
            <a:off x="1464557" y="4817624"/>
            <a:ext cx="66522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" name="Google Shape;361;p33"/>
          <p:cNvSpPr txBox="1"/>
          <p:nvPr/>
        </p:nvSpPr>
        <p:spPr>
          <a:xfrm>
            <a:off x="629838" y="4744706"/>
            <a:ext cx="889399" cy="126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</a:t>
            </a:r>
            <a:r>
              <a:rPr b="0" lang="en-GB" sz="800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</a:t>
            </a:r>
            <a:endParaRPr sz="500"/>
          </a:p>
        </p:txBody>
      </p:sp>
      <p:sp>
        <p:nvSpPr>
          <p:cNvPr id="362" name="Google Shape;362;p33"/>
          <p:cNvSpPr/>
          <p:nvPr>
            <p:ph idx="2" type="pic"/>
          </p:nvPr>
        </p:nvSpPr>
        <p:spPr>
          <a:xfrm>
            <a:off x="927100" y="1581689"/>
            <a:ext cx="3581400" cy="222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6" name="Google Shape;366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369" name="Google Shape;369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0" name="Google Shape;370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4" name="Google Shape;374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uwrfkaggler/ravdess-emotional-speech-audio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36"/>
          <p:cNvSpPr/>
          <p:nvPr/>
        </p:nvSpPr>
        <p:spPr>
          <a:xfrm>
            <a:off x="-122475" y="-18825"/>
            <a:ext cx="9144000" cy="5143500"/>
          </a:xfrm>
          <a:prstGeom prst="rect">
            <a:avLst/>
          </a:prstGeom>
          <a:gradFill>
            <a:gsLst>
              <a:gs pos="0">
                <a:srgbClr val="AD84C6">
                  <a:alpha val="89803"/>
                </a:srgbClr>
              </a:gs>
              <a:gs pos="33000">
                <a:srgbClr val="8784C7">
                  <a:alpha val="89803"/>
                </a:srgbClr>
              </a:gs>
              <a:gs pos="66000">
                <a:srgbClr val="6997AF">
                  <a:alpha val="89803"/>
                </a:srgbClr>
              </a:gs>
              <a:gs pos="100000">
                <a:srgbClr val="6F818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1580400" y="2375913"/>
            <a:ext cx="598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7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Speech Emotions Classification</a:t>
            </a:r>
            <a:endParaRPr sz="27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386" name="Google Shape;386;p36"/>
          <p:cNvGrpSpPr/>
          <p:nvPr/>
        </p:nvGrpSpPr>
        <p:grpSpPr>
          <a:xfrm>
            <a:off x="2105600" y="1921643"/>
            <a:ext cx="4932799" cy="1142550"/>
            <a:chOff x="4713542" y="4227741"/>
            <a:chExt cx="13154132" cy="3046801"/>
          </a:xfrm>
        </p:grpSpPr>
        <p:grpSp>
          <p:nvGrpSpPr>
            <p:cNvPr id="387" name="Google Shape;387;p36"/>
            <p:cNvGrpSpPr/>
            <p:nvPr/>
          </p:nvGrpSpPr>
          <p:grpSpPr>
            <a:xfrm>
              <a:off x="4713542" y="4227741"/>
              <a:ext cx="3338566" cy="1463040"/>
              <a:chOff x="4422140" y="3769678"/>
              <a:chExt cx="3338566" cy="1463040"/>
            </a:xfrm>
          </p:grpSpPr>
          <p:cxnSp>
            <p:nvCxnSpPr>
              <p:cNvPr id="388" name="Google Shape;388;p36"/>
              <p:cNvCxnSpPr/>
              <p:nvPr/>
            </p:nvCxnSpPr>
            <p:spPr>
              <a:xfrm rot="10800000">
                <a:off x="4432301" y="3784600"/>
                <a:ext cx="332840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9" name="Google Shape;389;p36"/>
              <p:cNvCxnSpPr/>
              <p:nvPr/>
            </p:nvCxnSpPr>
            <p:spPr>
              <a:xfrm>
                <a:off x="4422140" y="3769678"/>
                <a:ext cx="0" cy="146304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90" name="Google Shape;390;p36"/>
            <p:cNvGrpSpPr/>
            <p:nvPr/>
          </p:nvGrpSpPr>
          <p:grpSpPr>
            <a:xfrm rot="10800000">
              <a:off x="13809325" y="5811502"/>
              <a:ext cx="4058349" cy="1463040"/>
              <a:chOff x="6009640" y="3769678"/>
              <a:chExt cx="4058349" cy="1463040"/>
            </a:xfrm>
          </p:grpSpPr>
          <p:cxnSp>
            <p:nvCxnSpPr>
              <p:cNvPr id="391" name="Google Shape;391;p36"/>
              <p:cNvCxnSpPr/>
              <p:nvPr/>
            </p:nvCxnSpPr>
            <p:spPr>
              <a:xfrm rot="10800000">
                <a:off x="6019800" y="3784600"/>
                <a:ext cx="4048189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2" name="Google Shape;392;p36"/>
              <p:cNvCxnSpPr/>
              <p:nvPr/>
            </p:nvCxnSpPr>
            <p:spPr>
              <a:xfrm>
                <a:off x="6009640" y="3769678"/>
                <a:ext cx="0" cy="146304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93" name="Google Shape;393;p36"/>
          <p:cNvSpPr txBox="1"/>
          <p:nvPr/>
        </p:nvSpPr>
        <p:spPr>
          <a:xfrm>
            <a:off x="2105600" y="1665015"/>
            <a:ext cx="2194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Machine Learning</a:t>
            </a:r>
            <a:endParaRPr sz="500"/>
          </a:p>
        </p:txBody>
      </p:sp>
      <p:sp>
        <p:nvSpPr>
          <p:cNvPr id="394" name="Google Shape;394;p36"/>
          <p:cNvSpPr txBox="1"/>
          <p:nvPr/>
        </p:nvSpPr>
        <p:spPr>
          <a:xfrm>
            <a:off x="4730978" y="3428150"/>
            <a:ext cx="349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Presented By:</a:t>
            </a:r>
            <a:endParaRPr sz="15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Nguyen Thai Anh st122910</a:t>
            </a:r>
            <a:endParaRPr sz="1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Nguyen Hong Duc st122934</a:t>
            </a:r>
            <a:endParaRPr sz="1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628649" y="3428150"/>
            <a:ext cx="4096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Present to: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Prof. Dr. Matthew N. Dailey</a:t>
            </a:r>
            <a:endParaRPr sz="1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Dr. Alisa Kunapinan</a:t>
            </a:r>
            <a:endParaRPr sz="1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721" y="-18829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727800" y="569125"/>
            <a:ext cx="76884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40"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GB" sz="2440">
                <a:latin typeface="Ubuntu"/>
                <a:ea typeface="Ubuntu"/>
                <a:cs typeface="Ubuntu"/>
                <a:sym typeface="Ubuntu"/>
              </a:rPr>
              <a:t>arameters</a:t>
            </a:r>
            <a:endParaRPr sz="244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2" name="Google Shape;462;p45"/>
          <p:cNvSpPr txBox="1"/>
          <p:nvPr/>
        </p:nvSpPr>
        <p:spPr>
          <a:xfrm>
            <a:off x="898350" y="1675225"/>
            <a:ext cx="73473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Loss function  Cross Entropy Loss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Optimizer SGD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Learning rate 0.01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Epochs = 400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63" name="Google Shape;4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196" y="49654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type="title"/>
          </p:nvPr>
        </p:nvSpPr>
        <p:spPr>
          <a:xfrm>
            <a:off x="345950" y="605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Modeling: Only CNN</a:t>
            </a:r>
            <a:endParaRPr sz="24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>
              <a:highlight>
                <a:srgbClr val="202124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69" name="Google Shape;4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488" y="1337025"/>
            <a:ext cx="4199025" cy="3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196" y="49114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/>
          <p:nvPr>
            <p:ph type="title"/>
          </p:nvPr>
        </p:nvSpPr>
        <p:spPr>
          <a:xfrm>
            <a:off x="345950" y="605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Modeling: Only CNN</a:t>
            </a:r>
            <a:endParaRPr sz="24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>
              <a:highlight>
                <a:srgbClr val="202124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76" name="Google Shape;4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413" y="1543050"/>
            <a:ext cx="55911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925" y="3820583"/>
            <a:ext cx="4698650" cy="7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6196" y="48574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>
            <p:ph type="title"/>
          </p:nvPr>
        </p:nvSpPr>
        <p:spPr>
          <a:xfrm>
            <a:off x="345950" y="605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Modeling: Only CNN</a:t>
            </a:r>
            <a:endParaRPr sz="24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>
              <a:highlight>
                <a:srgbClr val="202124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4" name="Google Shape;4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900" y="1375350"/>
            <a:ext cx="3971925" cy="3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196" y="491146"/>
            <a:ext cx="947800" cy="9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00" y="1546150"/>
            <a:ext cx="37528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"/>
          <p:cNvSpPr txBox="1"/>
          <p:nvPr>
            <p:ph type="title"/>
          </p:nvPr>
        </p:nvSpPr>
        <p:spPr>
          <a:xfrm>
            <a:off x="345950" y="605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Modeling: 3 Blocks Conv parallel </a:t>
            </a:r>
            <a:r>
              <a:rPr lang="en-GB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with transformer layer</a:t>
            </a:r>
            <a:endParaRPr sz="24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>
              <a:highlight>
                <a:srgbClr val="202124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92" name="Google Shape;4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375" y="1368050"/>
            <a:ext cx="2286410" cy="36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0" y="1422000"/>
            <a:ext cx="2475818" cy="36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6196" y="49654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/>
          <p:nvPr>
            <p:ph type="title"/>
          </p:nvPr>
        </p:nvSpPr>
        <p:spPr>
          <a:xfrm>
            <a:off x="345950" y="605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Modeling: 3 Blocks Conv parallel </a:t>
            </a:r>
            <a:r>
              <a:rPr lang="en-GB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with transformer layer</a:t>
            </a:r>
            <a:endParaRPr sz="24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>
              <a:highlight>
                <a:srgbClr val="202124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00" name="Google Shape;5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379788"/>
            <a:ext cx="588645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88" y="3782006"/>
            <a:ext cx="4921325" cy="7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6196" y="48574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type="title"/>
          </p:nvPr>
        </p:nvSpPr>
        <p:spPr>
          <a:xfrm>
            <a:off x="311700" y="6787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Modeling: 3 Blocks Conv parallel with </a:t>
            </a:r>
            <a:r>
              <a:rPr lang="en-GB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transformer</a:t>
            </a:r>
            <a:r>
              <a:rPr lang="en-GB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layer</a:t>
            </a:r>
            <a:endParaRPr sz="2400">
              <a:highlight>
                <a:srgbClr val="202124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08" name="Google Shape;5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350" y="1177875"/>
            <a:ext cx="4114800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196" y="491146"/>
            <a:ext cx="947800" cy="9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30275"/>
            <a:ext cx="3689550" cy="2818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Ubuntu"/>
                <a:ea typeface="Ubuntu"/>
                <a:cs typeface="Ubuntu"/>
                <a:sym typeface="Ubuntu"/>
              </a:rPr>
              <a:t>Conclusion</a:t>
            </a:r>
            <a:endParaRPr sz="3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16" name="Google Shape;5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196" y="49114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"/>
          <p:cNvSpPr txBox="1"/>
          <p:nvPr>
            <p:ph type="title"/>
          </p:nvPr>
        </p:nvSpPr>
        <p:spPr>
          <a:xfrm>
            <a:off x="768625" y="536375"/>
            <a:ext cx="80997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Accuracy score between models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2" name="Google Shape;5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196" y="496521"/>
            <a:ext cx="947800" cy="9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3"/>
          <p:cNvPicPr preferRelativeResize="0"/>
          <p:nvPr/>
        </p:nvPicPr>
        <p:blipFill rotWithShape="1">
          <a:blip r:embed="rId4">
            <a:alphaModFix/>
          </a:blip>
          <a:srcRect b="1709" l="0" r="0" t="-1710"/>
          <a:stretch/>
        </p:blipFill>
        <p:spPr>
          <a:xfrm>
            <a:off x="1438288" y="1251800"/>
            <a:ext cx="6267429" cy="37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/>
          <p:nvPr>
            <p:ph type="title"/>
          </p:nvPr>
        </p:nvSpPr>
        <p:spPr>
          <a:xfrm>
            <a:off x="2985750" y="1904825"/>
            <a:ext cx="31725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9" name="Google Shape;5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196" y="-4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398000" y="519300"/>
            <a:ext cx="35922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Introduction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800" y="2571750"/>
            <a:ext cx="4928602" cy="239885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4338100" y="1137875"/>
            <a:ext cx="44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7"/>
          <p:cNvSpPr txBox="1"/>
          <p:nvPr/>
        </p:nvSpPr>
        <p:spPr>
          <a:xfrm>
            <a:off x="398000" y="1466375"/>
            <a:ext cx="83982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Human speech is one of the most natural ways to express yourself.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Through words, we can easily know how they feel.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So, emotion detection is important in communication.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05" name="Google Shape;4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1396" y="51929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type="title"/>
          </p:nvPr>
        </p:nvSpPr>
        <p:spPr>
          <a:xfrm>
            <a:off x="729625" y="519300"/>
            <a:ext cx="76881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Objective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1" name="Google Shape;411;p38"/>
          <p:cNvSpPr txBox="1"/>
          <p:nvPr>
            <p:ph idx="1" type="body"/>
          </p:nvPr>
        </p:nvSpPr>
        <p:spPr>
          <a:xfrm>
            <a:off x="568075" y="1411325"/>
            <a:ext cx="8011200" cy="26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To apply our data scientist skill in other kind of dataset, especially audio dataset.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To classify </a:t>
            </a: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different emotions such as angry, happy, etc… through voices</a:t>
            </a: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 using </a:t>
            </a: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AWGN - Additive White Gaussian Noise</a:t>
            </a: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 with DL method. In our case, we focus on CNNs and Transformer-Encoder.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Compare and find which model will bring higher efficiency.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2" name="Google Shape;4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196" y="48574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type="title"/>
          </p:nvPr>
        </p:nvSpPr>
        <p:spPr>
          <a:xfrm>
            <a:off x="598300" y="519300"/>
            <a:ext cx="38004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Data Review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103500" y="1534950"/>
            <a:ext cx="8937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Dataset link: </a:t>
            </a:r>
            <a:r>
              <a:rPr lang="en-GB" sz="1900" u="sng">
                <a:solidFill>
                  <a:schemeClr val="hlink"/>
                </a:solidFill>
                <a:hlinkClick r:id="rId3"/>
              </a:rPr>
              <a:t>https://www.kaggle.com/uwrfkaggler/ravdess-emotional-speech-audio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Brief </a:t>
            </a:r>
            <a:r>
              <a:rPr lang="en-GB" sz="1900"/>
              <a:t>Description</a:t>
            </a:r>
            <a:r>
              <a:rPr lang="en-GB" sz="1900"/>
              <a:t>: 2452 audio files, with 12 male speakers and 12 Female speakers with 8 different emotions by all speakers. Eight different emotions at two intensity levels (Strong and Normal): Calm, Happy, Sad, Angry, Fearful, Disgust, and Surprise, along with a baseline of Neutral for each actor.</a:t>
            </a:r>
            <a:endParaRPr sz="1900"/>
          </a:p>
        </p:txBody>
      </p:sp>
      <p:pic>
        <p:nvPicPr>
          <p:cNvPr id="419" name="Google Shape;4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196" y="48574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>
            <p:ph type="title"/>
          </p:nvPr>
        </p:nvSpPr>
        <p:spPr>
          <a:xfrm>
            <a:off x="598300" y="519300"/>
            <a:ext cx="38004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Check data balance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5" name="Google Shape;4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749" y="3045025"/>
            <a:ext cx="3492699" cy="19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196" y="485746"/>
            <a:ext cx="947800" cy="9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550" y="1913600"/>
            <a:ext cx="37052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7750" y="638125"/>
            <a:ext cx="3492696" cy="235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type="title"/>
          </p:nvPr>
        </p:nvSpPr>
        <p:spPr>
          <a:xfrm>
            <a:off x="647975" y="540100"/>
            <a:ext cx="37056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Preprocessing step</a:t>
            </a: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196" y="485746"/>
            <a:ext cx="947800" cy="9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 txBox="1"/>
          <p:nvPr>
            <p:ph idx="1" type="body"/>
          </p:nvPr>
        </p:nvSpPr>
        <p:spPr>
          <a:xfrm>
            <a:off x="953250" y="1303000"/>
            <a:ext cx="7237500" cy="36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Define and load data</a:t>
            </a: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.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Splitting into train/valid/test set.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Extract features(waveforms) for each set.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Augmenting and computing the Data with AWGN - Additive White Gaussian Noise.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Transform data into Tensor 4D arrays.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Feature scaling.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type="title"/>
          </p:nvPr>
        </p:nvSpPr>
        <p:spPr>
          <a:xfrm>
            <a:off x="729450" y="635075"/>
            <a:ext cx="76887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40">
                <a:latin typeface="Ubuntu"/>
                <a:ea typeface="Ubuntu"/>
                <a:cs typeface="Ubuntu"/>
                <a:sym typeface="Ubuntu"/>
              </a:rPr>
              <a:t>Train valid test splitting</a:t>
            </a:r>
            <a:endParaRPr sz="244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1" name="Google Shape;441;p42"/>
          <p:cNvSpPr txBox="1"/>
          <p:nvPr>
            <p:ph idx="1" type="body"/>
          </p:nvPr>
        </p:nvSpPr>
        <p:spPr>
          <a:xfrm>
            <a:off x="953250" y="1170275"/>
            <a:ext cx="7237500" cy="19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In total, we have 1440 raw samples.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Apply a ratio of 80/10/10 train/validation/test split.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Ubuntu"/>
              <a:buChar char="●"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After </a:t>
            </a: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splitting</a:t>
            </a: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: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2" name="Google Shape;4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50" y="3123574"/>
            <a:ext cx="7598899" cy="17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746" y="48574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/>
          <p:nvPr>
            <p:ph type="title"/>
          </p:nvPr>
        </p:nvSpPr>
        <p:spPr>
          <a:xfrm>
            <a:off x="0" y="540100"/>
            <a:ext cx="41601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Augmented Waveforms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9" name="Google Shape;4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4650"/>
            <a:ext cx="8839200" cy="256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196" y="48574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/>
          <p:nvPr>
            <p:ph type="title"/>
          </p:nvPr>
        </p:nvSpPr>
        <p:spPr>
          <a:xfrm>
            <a:off x="1066750" y="1076250"/>
            <a:ext cx="6840600" cy="29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Ubuntu"/>
                <a:ea typeface="Ubuntu"/>
                <a:cs typeface="Ubuntu"/>
                <a:sym typeface="Ubuntu"/>
              </a:rPr>
              <a:t>Modeling</a:t>
            </a:r>
            <a:endParaRPr sz="3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6" name="Google Shape;4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196" y="485746"/>
            <a:ext cx="947800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Violet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